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95" r:id="rId4"/>
    <p:sldId id="298" r:id="rId5"/>
    <p:sldId id="315" r:id="rId6"/>
    <p:sldId id="316" r:id="rId7"/>
    <p:sldId id="300" r:id="rId8"/>
    <p:sldId id="268" r:id="rId9"/>
    <p:sldId id="269" r:id="rId10"/>
    <p:sldId id="306" r:id="rId11"/>
    <p:sldId id="270" r:id="rId12"/>
    <p:sldId id="318" r:id="rId13"/>
    <p:sldId id="317" r:id="rId14"/>
    <p:sldId id="310" r:id="rId15"/>
    <p:sldId id="312" r:id="rId16"/>
    <p:sldId id="271" r:id="rId17"/>
    <p:sldId id="282" r:id="rId18"/>
    <p:sldId id="283" r:id="rId19"/>
    <p:sldId id="284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F0F88D-A3CC-456A-93D7-25282826A11E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B3748F-C2A2-43B9-967E-CD196F9F4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8EE62-0742-4D18-8EAD-D87B5C8FA363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B7B33-84EF-4DCA-B419-915837D10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2E63-F355-4C1B-892B-5D9C8C46D361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5571-7CC4-4AAF-B16F-59818D76E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9489-C710-49D8-AF03-5F67A908198E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032E-AB34-4BD9-A1E6-E51F16A5B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B476-88FB-4606-B603-B3BDF0141B36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BFFB-5631-4044-954A-1A00FD908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0233C-0F27-412B-BD00-F08FC364847F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5A844D-45A1-4537-9978-F47784A8A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6A3C-4AED-4812-B91E-7EB6782245F7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240D-BB31-48E2-9997-D2FCCF9C1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E4971A-B270-4168-A87D-3F00551B5272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860325-7E6E-449C-871B-E1E76098A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0D9C-CE9A-48F7-BACF-502A8CFE8E3B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6287-5724-4E74-9508-F27F77DAD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5AD15-C76D-4E3B-8023-85BCAA214BE7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FC9FB9-CF12-49BD-A19F-229D3DF51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88A523-1CCC-4136-A7C7-39476314D3B4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83E7BB-29A3-42BE-9C7D-AE19E0DDD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0A688-4A5C-4008-8552-2384D3B21C8A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2C2B87-B42B-4079-86F6-A81DB7392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13E9D7-6905-413C-B3FD-7F0B9225843D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DECA43-9E53-4C66-AB53-D4F95E4CF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7" r:id="rId2"/>
    <p:sldLayoutId id="2147483733" r:id="rId3"/>
    <p:sldLayoutId id="2147483728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659812" cy="1079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года- 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202</a:t>
            </a:r>
            <a:r>
              <a:rPr lang="en-US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5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928670"/>
            <a:ext cx="7429552" cy="552466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988">
              <a:lnSpc>
                <a:spcPct val="80000"/>
              </a:lnSpc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26988" algn="ctr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Методическая мастерская</a:t>
            </a:r>
          </a:p>
          <a:p>
            <a:pPr marL="26988" algn="ctr">
              <a:lnSpc>
                <a:spcPct val="80000"/>
              </a:lnSpc>
            </a:pPr>
            <a:r>
              <a:rPr lang="ru-RU" sz="2800" dirty="0" smtClean="0">
                <a:solidFill>
                  <a:srgbClr val="320E04"/>
                </a:solidFill>
                <a:latin typeface="Times New Roman" pitchFamily="18" charset="0"/>
                <a:cs typeface="Arial" charset="0"/>
              </a:rPr>
              <a:t>«Развитие творческих способностей учащихся на уроках русского языка, литературы и во внеурочное </a:t>
            </a:r>
            <a:r>
              <a:rPr lang="ru-RU" sz="2800" dirty="0" smtClean="0">
                <a:solidFill>
                  <a:srgbClr val="320E04"/>
                </a:solidFill>
                <a:latin typeface="Times New Roman" pitchFamily="18" charset="0"/>
                <a:cs typeface="Arial" charset="0"/>
              </a:rPr>
              <a:t>время»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учителя </a:t>
            </a: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русского языка и литературы </a:t>
            </a:r>
          </a:p>
          <a:p>
            <a:pPr marL="26988">
              <a:lnSpc>
                <a:spcPct val="80000"/>
              </a:lnSpc>
            </a:pP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МБОУ СОШ с. Большой </a:t>
            </a:r>
            <a:r>
              <a:rPr lang="ru-RU" sz="15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Труев</a:t>
            </a:r>
            <a:r>
              <a:rPr lang="ru-RU" sz="1500" i="1" dirty="0" smtClean="0">
                <a:solidFill>
                  <a:srgbClr val="27130E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ru-RU" sz="1500" i="1" dirty="0" smtClean="0">
                <a:solidFill>
                  <a:srgbClr val="27130E"/>
                </a:solidFill>
                <a:latin typeface="Times New Roman" pitchFamily="18" charset="0"/>
                <a:cs typeface="Arial" charset="0"/>
              </a:rPr>
            </a:br>
            <a:endParaRPr lang="ru-RU" sz="1500" i="1" dirty="0" smtClean="0">
              <a:solidFill>
                <a:srgbClr val="27130E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r>
              <a:rPr lang="ru-RU" sz="1600" b="1" i="1" dirty="0" err="1" smtClean="0">
                <a:solidFill>
                  <a:srgbClr val="27130E"/>
                </a:solidFill>
                <a:latin typeface="Times New Roman" pitchFamily="18" charset="0"/>
                <a:cs typeface="Arial" charset="0"/>
              </a:rPr>
              <a:t>Хальметовой</a:t>
            </a:r>
            <a:r>
              <a:rPr lang="ru-RU" sz="1600" b="1" i="1" dirty="0" smtClean="0">
                <a:solidFill>
                  <a:srgbClr val="27130E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600" b="1" i="1" dirty="0" err="1" smtClean="0">
                <a:solidFill>
                  <a:srgbClr val="27130E"/>
                </a:solidFill>
                <a:latin typeface="Times New Roman" pitchFamily="18" charset="0"/>
                <a:cs typeface="Arial" charset="0"/>
              </a:rPr>
              <a:t>Ильмиры</a:t>
            </a:r>
            <a:r>
              <a:rPr lang="ru-RU" sz="1600" b="1" i="1" dirty="0" smtClean="0">
                <a:solidFill>
                  <a:srgbClr val="27130E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600" b="1" i="1" dirty="0" err="1" smtClean="0">
                <a:solidFill>
                  <a:srgbClr val="27130E"/>
                </a:solidFill>
                <a:latin typeface="Times New Roman" pitchFamily="18" charset="0"/>
                <a:cs typeface="Arial" charset="0"/>
              </a:rPr>
              <a:t>Ильдусовны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5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1400" dirty="0" smtClean="0">
              <a:solidFill>
                <a:srgbClr val="320E04"/>
              </a:solidFill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26988">
              <a:lnSpc>
                <a:spcPct val="80000"/>
              </a:lnSpc>
            </a:pPr>
            <a:endParaRPr lang="ru-RU" sz="2200" dirty="0" smtClean="0">
              <a:solidFill>
                <a:srgbClr val="320E04"/>
              </a:solidFill>
              <a:cs typeface="Arial" charset="0"/>
            </a:endParaRPr>
          </a:p>
        </p:txBody>
      </p:sp>
      <p:pic>
        <p:nvPicPr>
          <p:cNvPr id="4" name="Picture 3" descr="G:\диск ''Л.Л. Босова. Информатика 5-7 класс''\картинки школа\1234675749_30a36f3bdeac-ryerryirjos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257"/>
            <a:ext cx="2000264" cy="2000264"/>
          </a:xfrm>
          <a:prstGeom prst="rect">
            <a:avLst/>
          </a:prstGeom>
          <a:noFill/>
        </p:spPr>
      </p:pic>
      <p:pic>
        <p:nvPicPr>
          <p:cNvPr id="1026" name="Picture 2" descr="H:\2025-02-27 12-48-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16185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731696" cy="446449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 (9 класс)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 половинки сложных предложений. Выделить среди них главное и придаточное.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Николай и не заметил,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прилежно учиться. 1 4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Скучен день до вечера,        установилась теплая, солнечная погода. 2 5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Чтобы получить хорошую профессию, тихо шелестящих под ветром. 3 1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Которая бывает в начале сентября, что стало светать. 4 2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Воздух пропитан ароматом трав,  ли делать нечего. 2 5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15888"/>
            <a:ext cx="8280400" cy="16573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Игровые задания, направленные на отработку орфографических и пунктуационных норм. Синтаксические игры. Морфологические игры.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" y="0"/>
            <a:ext cx="8874125" cy="4762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b="1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b="1" u="sng" dirty="0" smtClean="0">
                <a:solidFill>
                  <a:schemeClr val="tx2">
                    <a:satMod val="130000"/>
                  </a:schemeClr>
                </a:solidFill>
              </a:rPr>
              <a:t>Творческие задания</a:t>
            </a:r>
            <a:r>
              <a:rPr lang="ru-RU" sz="27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634" y="1196752"/>
            <a:ext cx="1938470" cy="3024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i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i="1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i="1" dirty="0" smtClean="0"/>
              <a:t>У страха глаза велики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i="1" dirty="0" smtClean="0"/>
              <a:t>Волков бояться-в лес не ходить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i="1" dirty="0" smtClean="0"/>
              <a:t>Один в поле не воин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i="1" dirty="0" smtClean="0"/>
              <a:t>Без труда не вытянешь и рыбку из пруда.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1341438"/>
            <a:ext cx="35163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" y="3157538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900" y="5013325"/>
            <a:ext cx="31940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3738" y="4292600"/>
            <a:ext cx="32623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39952" y="5393070"/>
            <a:ext cx="21237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Сказка собственного сочинения. 5 класс . При изучении УНТ </a:t>
            </a:r>
          </a:p>
        </p:txBody>
      </p:sp>
      <p:pic>
        <p:nvPicPr>
          <p:cNvPr id="2458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6900" y="1989138"/>
            <a:ext cx="34544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46487" y="740603"/>
            <a:ext cx="29158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Рассказы о животных. 6 класс. При изучении рассказа </a:t>
            </a:r>
            <a:r>
              <a:rPr lang="ru-RU" b="1" dirty="0" err="1"/>
              <a:t>Л.Андреева</a:t>
            </a:r>
            <a:r>
              <a:rPr lang="ru-RU" b="1" dirty="0"/>
              <a:t> «Кусака»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476672"/>
            <a:ext cx="453650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Иллюстрации к пословицам, </a:t>
            </a:r>
            <a:br>
              <a:rPr lang="ru-RU" sz="2400" b="1" i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фразеологизмам, сказкам</a:t>
            </a:r>
            <a:r>
              <a:rPr lang="ru-RU" sz="24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b="1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636"/>
            <a:ext cx="31940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24" y="5153036"/>
            <a:ext cx="31940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9600" y="2000240"/>
            <a:ext cx="34544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Для презентации\SAM_2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3187696" cy="2390772"/>
          </a:xfrm>
          <a:prstGeom prst="rect">
            <a:avLst/>
          </a:prstGeom>
          <a:noFill/>
        </p:spPr>
      </p:pic>
      <p:pic>
        <p:nvPicPr>
          <p:cNvPr id="3075" name="Picture 3" descr="H:\Для презентации\SAM_2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44494" y="-8215394"/>
            <a:ext cx="24384000" cy="13716032"/>
          </a:xfrm>
          <a:prstGeom prst="rect">
            <a:avLst/>
          </a:prstGeom>
          <a:noFill/>
        </p:spPr>
      </p:pic>
      <p:pic>
        <p:nvPicPr>
          <p:cNvPr id="7" name="Рисунок 6" descr="H:\Для презентации\SAM_23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00174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Для презентации\SAM_23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71942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фото для визитки\CAM0238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07194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14290"/>
            <a:ext cx="749935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Живая классика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pic>
        <p:nvPicPr>
          <p:cNvPr id="2055" name="Picture 7" descr="F:\ЖИВАЯ классика\IMG-20250227-WA00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929066"/>
            <a:ext cx="3378197" cy="2533648"/>
          </a:xfrm>
          <a:prstGeom prst="rect">
            <a:avLst/>
          </a:prstGeom>
          <a:noFill/>
        </p:spPr>
      </p:pic>
      <p:pic>
        <p:nvPicPr>
          <p:cNvPr id="2056" name="Picture 8" descr="F:\ЖИВАЯ классика\IMG-20250227-WA0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429024" cy="2500330"/>
          </a:xfrm>
          <a:prstGeom prst="rect">
            <a:avLst/>
          </a:prstGeom>
          <a:noFill/>
        </p:spPr>
      </p:pic>
      <p:pic>
        <p:nvPicPr>
          <p:cNvPr id="2057" name="Picture 9" descr="F:\ЖИВАЯ классика\IMG-20250227-WA0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000504"/>
            <a:ext cx="3500462" cy="2400290"/>
          </a:xfrm>
          <a:prstGeom prst="rect">
            <a:avLst/>
          </a:prstGeom>
          <a:noFill/>
        </p:spPr>
      </p:pic>
      <p:pic>
        <p:nvPicPr>
          <p:cNvPr id="2058" name="Picture 10" descr="F:\ЖИВАЯ классика\IMG-20250227-WA00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214422"/>
            <a:ext cx="3581389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66137" cy="8651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1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tx2">
                    <a:satMod val="130000"/>
                  </a:schemeClr>
                </a:solidFill>
                <a:effectLst/>
              </a:rPr>
              <a:t>Приём</a:t>
            </a:r>
            <a:r>
              <a:rPr lang="ru-RU" sz="3100" i="1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sz="3100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sz="3100" dirty="0">
                <a:solidFill>
                  <a:schemeClr val="tx2">
                    <a:satMod val="130000"/>
                  </a:schemeClr>
                </a:solidFill>
                <a:effectLst/>
              </a:rPr>
              <a:t>«</a:t>
            </a:r>
            <a:r>
              <a:rPr lang="ru-RU" sz="3100" dirty="0" err="1">
                <a:solidFill>
                  <a:schemeClr val="tx2">
                    <a:satMod val="130000"/>
                  </a:schemeClr>
                </a:solidFill>
                <a:effectLst/>
              </a:rPr>
              <a:t>Кроссенс</a:t>
            </a:r>
            <a:r>
              <a:rPr lang="ru-RU" sz="3100" dirty="0">
                <a:solidFill>
                  <a:schemeClr val="tx2">
                    <a:satMod val="130000"/>
                  </a:schemeClr>
                </a:solidFill>
                <a:effectLst/>
              </a:rPr>
              <a:t>» - это отличное упражнение для развития логического и творческого </a:t>
            </a: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мышления</a:t>
            </a:r>
            <a:r>
              <a:rPr lang="ru-RU" sz="3100" dirty="0">
                <a:solidFill>
                  <a:schemeClr val="tx2">
                    <a:satMod val="130000"/>
                  </a:schemeClr>
                </a:solidFill>
                <a:effectLst/>
              </a:rPr>
              <a:t> 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    </a:t>
            </a: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Тема: </a:t>
            </a:r>
            <a:r>
              <a:rPr lang="ru-RU" sz="22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«Фразеология» 6 класс</a:t>
            </a:r>
            <a:endParaRPr lang="ru-RU" sz="2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40968"/>
            <a:ext cx="4067944" cy="371703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Водить за нос - обманывать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Кот наплакал – мало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Набрал в рот воды – молчишь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Сложил руки – бездельничать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Повесил голову – огорчится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 Делать из мухи слона – сильно   преувеличивать что-либо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 На лбу написано – мы  разумеем очень простую вещь: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сразу видно по выражению лица.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8. Родился в рубашке - значит, родиться счастливчиком,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удачливым человеком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9. Способствовать возобновлению того, что уже долгое </a:t>
            </a: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время не делалось.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412875"/>
            <a:ext cx="20526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fs00.infourok.ru/images/doc/166/190732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3053827"/>
            <a:ext cx="4639370" cy="347952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284663" y="1628775"/>
            <a:ext cx="4464050" cy="12001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Прием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«КЛАСТЕР»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  <a:cs typeface="+mn-cs"/>
              </a:rPr>
              <a:t>Т</a:t>
            </a:r>
            <a:r>
              <a:rPr lang="ru-RU" sz="2400" dirty="0" smtClean="0">
                <a:latin typeface="+mn-lt"/>
                <a:cs typeface="+mn-cs"/>
              </a:rPr>
              <a:t>ема: «СПП </a:t>
            </a:r>
            <a:r>
              <a:rPr lang="ru-RU" sz="2400" dirty="0">
                <a:latin typeface="+mn-lt"/>
                <a:cs typeface="+mn-cs"/>
              </a:rPr>
              <a:t>с придаточным </a:t>
            </a:r>
            <a:r>
              <a:rPr lang="ru-RU" sz="2400" dirty="0" smtClean="0">
                <a:latin typeface="+mn-lt"/>
                <a:cs typeface="+mn-cs"/>
              </a:rPr>
              <a:t>определительным»  </a:t>
            </a:r>
            <a:r>
              <a:rPr lang="ru-RU" sz="2400" dirty="0">
                <a:latin typeface="+mn-lt"/>
                <a:cs typeface="+mn-cs"/>
              </a:rPr>
              <a:t>(9 класс</a:t>
            </a:r>
            <a:r>
              <a:rPr lang="ru-RU" sz="2400" dirty="0" smtClean="0">
                <a:latin typeface="+mn-lt"/>
                <a:cs typeface="+mn-cs"/>
              </a:rPr>
              <a:t>)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8034337" cy="849313"/>
          </a:xfrm>
          <a:solidFill>
            <a:srgbClr val="FFFF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«Бином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фантазии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610160" cy="568863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100" b="1" i="1" dirty="0" smtClean="0">
                <a:solidFill>
                  <a:srgbClr val="B10F87"/>
                </a:solidFill>
              </a:rPr>
              <a:t>         Суффикс </a:t>
            </a:r>
            <a:r>
              <a:rPr lang="ru-RU" sz="5100" b="1" i="1" dirty="0">
                <a:solidFill>
                  <a:srgbClr val="B10F87"/>
                </a:solidFill>
              </a:rPr>
              <a:t>и </a:t>
            </a:r>
            <a:r>
              <a:rPr lang="ru-RU" sz="5100" b="1" i="1" dirty="0" smtClean="0">
                <a:solidFill>
                  <a:srgbClr val="B10F87"/>
                </a:solidFill>
              </a:rPr>
              <a:t>тигрёнок</a:t>
            </a:r>
            <a:endParaRPr lang="ru-RU" sz="5100" b="1" dirty="0">
              <a:solidFill>
                <a:srgbClr val="B10F87"/>
              </a:solidFill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/>
              <a:t>Однажды  суффиксу пожаловался тигрёнок: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/>
              <a:t>- Суффикс, меня все обижают и считают маленьким, может, ты мне чем-то поможешь?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/>
              <a:t>Суффикс подумал, подумал, и ответил тигрёнку: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/>
              <a:t>- Ну что ж, помогу я твоему горю! Я </a:t>
            </a:r>
            <a:r>
              <a:rPr lang="ru-RU" sz="5100" dirty="0" smtClean="0"/>
              <a:t>суффикс - </a:t>
            </a:r>
            <a:r>
              <a:rPr lang="ru-RU" sz="5100" dirty="0" smtClean="0"/>
              <a:t> </a:t>
            </a:r>
            <a:r>
              <a:rPr lang="ru-RU" sz="5100" dirty="0" err="1" smtClean="0"/>
              <a:t>ёнок</a:t>
            </a:r>
            <a:r>
              <a:rPr lang="ru-RU" sz="5100" dirty="0" smtClean="0"/>
              <a:t> </a:t>
            </a:r>
            <a:r>
              <a:rPr lang="ru-RU" sz="5100" dirty="0" smtClean="0"/>
              <a:t>-</a:t>
            </a:r>
            <a:r>
              <a:rPr lang="ru-RU" sz="5100" dirty="0" smtClean="0"/>
              <a:t> </a:t>
            </a:r>
            <a:r>
              <a:rPr lang="ru-RU" sz="5100" dirty="0"/>
              <a:t>уйду из твоего имени, и получится взрослое имя Тигр.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/>
              <a:t>Так он и сделал. А тигрёнка никто не обижает, ведь у него новое взрослое имя.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323262" cy="11525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b="1" u="sng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Нетрадиционные </a:t>
            </a:r>
            <a:r>
              <a:rPr lang="ru-RU" sz="3600" b="1" dirty="0">
                <a:solidFill>
                  <a:schemeClr val="tx2">
                    <a:satMod val="130000"/>
                  </a:schemeClr>
                </a:solidFill>
              </a:rPr>
              <a:t>творческие </a:t>
            </a: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уроки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 (</a:t>
            </a:r>
            <a:r>
              <a:rPr lang="ru-RU" sz="3600" b="1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индивидуально-личностный </a:t>
            </a:r>
            <a:r>
              <a:rPr lang="ru-RU" sz="3600" b="1" i="1" dirty="0">
                <a:solidFill>
                  <a:schemeClr val="tx2">
                    <a:satMod val="130000"/>
                  </a:schemeClr>
                </a:solidFill>
                <a:effectLst/>
              </a:rPr>
              <a:t>подход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).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   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789363"/>
            <a:ext cx="4392613" cy="725487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Урок- конференция по теме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«Берегите природу» 6 класс</a:t>
            </a:r>
            <a:endParaRPr lang="ru-RU" sz="2400" b="1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196975"/>
            <a:ext cx="31321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 t="11555"/>
          <a:stretch>
            <a:fillRect/>
          </a:stretch>
        </p:blipFill>
        <p:spPr bwMode="auto">
          <a:xfrm>
            <a:off x="5426075" y="4567238"/>
            <a:ext cx="34401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514850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987675" y="1412875"/>
            <a:ext cx="2438400" cy="13239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orbel" pitchFamily="34" charset="0"/>
              </a:rPr>
              <a:t>Урок- деловая игра по теме «Имя числительное» </a:t>
            </a:r>
          </a:p>
          <a:p>
            <a:r>
              <a:rPr lang="ru-RU" sz="2000" b="1">
                <a:latin typeface="Corbel" pitchFamily="34" charset="0"/>
              </a:rPr>
              <a:t>6 класс</a:t>
            </a: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4932363" y="3621088"/>
            <a:ext cx="4103687" cy="923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orbel" pitchFamily="34" charset="0"/>
              </a:rPr>
              <a:t>Урок-экскурсия</a:t>
            </a:r>
          </a:p>
          <a:p>
            <a:r>
              <a:rPr lang="ru-RU" b="1" dirty="0">
                <a:latin typeface="Corbel" pitchFamily="34" charset="0"/>
              </a:rPr>
              <a:t>В 7 классе  «В творческой мастерской </a:t>
            </a:r>
            <a:r>
              <a:rPr lang="ru-RU" b="1" dirty="0" smtClean="0">
                <a:latin typeface="Corbel" pitchFamily="34" charset="0"/>
              </a:rPr>
              <a:t>художника»</a:t>
            </a:r>
            <a:endParaRPr lang="ru-RU" b="1" dirty="0">
              <a:latin typeface="Corbel" pitchFamily="34" charset="0"/>
            </a:endParaRPr>
          </a:p>
        </p:txBody>
      </p:sp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4963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115888"/>
            <a:ext cx="8250238" cy="172878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Внеурочная деятельность по </a:t>
            </a:r>
            <a:r>
              <a:rPr lang="ru-RU" sz="4000" b="1" dirty="0" smtClean="0">
                <a:solidFill>
                  <a:srgbClr val="002060"/>
                </a:solidFill>
              </a:rPr>
              <a:t>предмету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                                         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l="29400" t="-347"/>
          <a:stretch/>
        </p:blipFill>
        <p:spPr>
          <a:xfrm>
            <a:off x="928662" y="1857364"/>
            <a:ext cx="3036735" cy="215568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32279"/>
          <a:stretch/>
        </p:blipFill>
        <p:spPr bwMode="auto">
          <a:xfrm>
            <a:off x="214282" y="4286256"/>
            <a:ext cx="2786082" cy="2388804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26552"/>
          <a:stretch/>
        </p:blipFill>
        <p:spPr bwMode="auto">
          <a:xfrm>
            <a:off x="3286116" y="4286256"/>
            <a:ext cx="2652421" cy="2351307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8" name="Picture 6" descr="SAM_33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86512" y="4214818"/>
            <a:ext cx="2527297" cy="2460242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9" name="Рисунок 8" descr="C:\Users\ADMIN\Desktop\КОНКУРСЫ 2016-2017\Новая папка (6)\SAM_9194.JPG"/>
          <p:cNvPicPr/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00562" y="1928802"/>
            <a:ext cx="2869490" cy="2160240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881813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Литературно-музыкальные </a:t>
            </a:r>
            <a:r>
              <a:rPr lang="ru-RU" b="1" dirty="0" smtClean="0">
                <a:solidFill>
                  <a:schemeClr val="tx1"/>
                </a:solidFill>
              </a:rPr>
              <a:t>гостиные, посвященные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  </a:t>
            </a:r>
            <a:r>
              <a:rPr lang="ru-RU" b="1" i="1" dirty="0" smtClean="0"/>
              <a:t>М.Ю.Лермонтову</a:t>
            </a:r>
            <a:endParaRPr lang="ru-RU" b="1" i="1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dirty="0" smtClean="0"/>
              <a:t>Н.А.Некрасову</a:t>
            </a:r>
            <a:endParaRPr lang="ru-RU" b="1" i="1" dirty="0"/>
          </a:p>
        </p:txBody>
      </p:sp>
      <p:pic>
        <p:nvPicPr>
          <p:cNvPr id="30725" name="Picture 2" descr="DSC052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6058"/>
            <a:ext cx="3786214" cy="32861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6" name="Picture 2" descr="https://i.mycdn.me/image?id=536237940196&amp;t=3&amp;plc=WEB&amp;tkn=*rxUuh74cpDJhA1BdteQNYEUuj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3473450" cy="21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https://i.mycdn.me/image?id=536238032868&amp;t=3&amp;plc=WEB&amp;tkn=*hGJMo2nyaoUgz2puhtXKWih8I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433761" cy="223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4681538" cy="170021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Фольклорное мероприятие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Picture 2" descr="SAM_3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4286280" cy="242889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48" name="Picture 3" descr="SAM_3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4078287" cy="200026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4929190" y="0"/>
            <a:ext cx="4214810" cy="1877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Corbel" pitchFamily="34" charset="0"/>
              </a:rPr>
              <a:t>  Театрализованное </a:t>
            </a:r>
            <a:r>
              <a:rPr lang="ru-RU" sz="2000" b="1" i="1" dirty="0">
                <a:solidFill>
                  <a:srgbClr val="002060"/>
                </a:solidFill>
                <a:latin typeface="Corbel" pitchFamily="34" charset="0"/>
              </a:rPr>
              <a:t>мероприятие</a:t>
            </a:r>
            <a:br>
              <a:rPr lang="ru-RU" sz="2000" b="1" i="1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orbel" pitchFamily="34" charset="0"/>
              </a:rPr>
              <a:t>«Расскажу </a:t>
            </a:r>
            <a:r>
              <a:rPr lang="ru-RU" sz="2000" b="1" i="1" dirty="0">
                <a:solidFill>
                  <a:srgbClr val="002060"/>
                </a:solidFill>
                <a:latin typeface="Corbel" pitchFamily="34" charset="0"/>
              </a:rPr>
              <a:t>я вам сказку</a:t>
            </a:r>
            <a:r>
              <a:rPr lang="ru-RU" sz="2000" b="1" i="1" dirty="0" smtClean="0">
                <a:solidFill>
                  <a:srgbClr val="002060"/>
                </a:solidFill>
                <a:latin typeface="Corbel" pitchFamily="34" charset="0"/>
              </a:rPr>
              <a:t>...»</a:t>
            </a:r>
          </a:p>
          <a:p>
            <a:r>
              <a:rPr lang="ru-RU" sz="2800" dirty="0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Corbel" pitchFamily="34" charset="0"/>
              </a:rPr>
            </a:br>
            <a:endParaRPr lang="ru-RU" sz="28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31750" name="Picture 3" descr="3"/>
          <p:cNvPicPr>
            <a:picLocks noChangeAspect="1" noChangeArrowheads="1"/>
          </p:cNvPicPr>
          <p:nvPr/>
        </p:nvPicPr>
        <p:blipFill>
          <a:blip r:embed="rId4" cstate="print"/>
          <a:srcRect l="14397"/>
          <a:stretch>
            <a:fillRect/>
          </a:stretch>
        </p:blipFill>
        <p:spPr bwMode="auto">
          <a:xfrm>
            <a:off x="4929191" y="1714487"/>
            <a:ext cx="3786214" cy="20605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1" name="Picture 4" descr="9"/>
          <p:cNvPicPr>
            <a:picLocks noChangeAspect="1" noChangeArrowheads="1"/>
          </p:cNvPicPr>
          <p:nvPr/>
        </p:nvPicPr>
        <p:blipFill>
          <a:blip r:embed="rId5"/>
          <a:srcRect l="31010" t="8086" r="24278"/>
          <a:stretch>
            <a:fillRect/>
          </a:stretch>
        </p:blipFill>
        <p:spPr bwMode="auto">
          <a:xfrm>
            <a:off x="4929190" y="4000504"/>
            <a:ext cx="3783017" cy="242889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547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15672" cy="194421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Проблема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С</a:t>
            </a:r>
            <a:r>
              <a:rPr lang="ru-RU" sz="1800" b="1" dirty="0" smtClean="0">
                <a:solidFill>
                  <a:srgbClr val="C00000"/>
                </a:solidFill>
              </a:rPr>
              <a:t>нижение </a:t>
            </a:r>
            <a:r>
              <a:rPr lang="ru-RU" sz="1800" b="1" dirty="0" smtClean="0">
                <a:solidFill>
                  <a:srgbClr val="C00000"/>
                </a:solidFill>
              </a:rPr>
              <a:t>общей культуры учащихся, грамотности, интереса к предмету и чтению.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Отсутствие соответствующего уровня развития памяти, внимания, мышления, снижение познавательной активности.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Дети </a:t>
            </a:r>
            <a:r>
              <a:rPr lang="ru-RU" sz="1800" b="1" dirty="0">
                <a:solidFill>
                  <a:srgbClr val="C00000"/>
                </a:solidFill>
              </a:rPr>
              <a:t>могут постепенно потерять способность к </a:t>
            </a:r>
            <a:r>
              <a:rPr lang="ru-RU" sz="1800" b="1" dirty="0" smtClean="0">
                <a:solidFill>
                  <a:srgbClr val="C00000"/>
                </a:solidFill>
              </a:rPr>
              <a:t>творчеству</a:t>
            </a:r>
            <a:r>
              <a:rPr lang="ru-RU" sz="1800" b="1" dirty="0">
                <a:solidFill>
                  <a:srgbClr val="C00000"/>
                </a:solidFill>
              </a:rPr>
              <a:t>.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928" y="2420888"/>
            <a:ext cx="8784976" cy="14588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Актуальность</a:t>
            </a:r>
          </a:p>
          <a:p>
            <a:pPr marL="484632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</a:rPr>
              <a:t>Повышение мотивации учения</a:t>
            </a:r>
          </a:p>
          <a:p>
            <a:pPr marL="484632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</a:rPr>
              <a:t>Речевое развитие</a:t>
            </a:r>
          </a:p>
          <a:p>
            <a:pPr marL="484632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</a:rPr>
              <a:t>Создание условий для коммуникативной деятельности</a:t>
            </a:r>
          </a:p>
          <a:p>
            <a:pPr marL="484632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</a:rPr>
              <a:t>Создание благоприятных условий для формирования творческой личности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13" y="4021138"/>
            <a:ext cx="8651875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Факторы, оказавшие влияние на возникновение и  становление педагогического опыта</a:t>
            </a:r>
          </a:p>
        </p:txBody>
      </p:sp>
      <p:sp>
        <p:nvSpPr>
          <p:cNvPr id="15369" name="Прямоугольник 6"/>
          <p:cNvSpPr>
            <a:spLocks noChangeArrowheads="1"/>
          </p:cNvSpPr>
          <p:nvPr/>
        </p:nvSpPr>
        <p:spPr bwMode="auto">
          <a:xfrm>
            <a:off x="323850" y="4941888"/>
            <a:ext cx="5075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3" algn="ctr"/>
            <a:r>
              <a:rPr lang="ru-RU" altLang="ru-RU" b="1">
                <a:solidFill>
                  <a:schemeClr val="bg1"/>
                </a:solidFill>
                <a:latin typeface="Corbel" pitchFamily="34" charset="0"/>
              </a:rPr>
              <a:t>ыбранной темы.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84213" y="4508500"/>
            <a:ext cx="4175125" cy="234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Главная задача ФГОС - это формирование творческой личности.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Курсовая подготовка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Изучение опыта коллег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580063" y="4508500"/>
            <a:ext cx="3563937" cy="2233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Актуальность темы обусловлена потребностями современного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15888"/>
            <a:ext cx="6280172" cy="7921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Литература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980728"/>
            <a:ext cx="7829620" cy="568863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 err="1" smtClean="0"/>
              <a:t>Ашевская</a:t>
            </a:r>
            <a:r>
              <a:rPr lang="ru-RU" sz="4500" dirty="0" smtClean="0"/>
              <a:t> </a:t>
            </a:r>
            <a:r>
              <a:rPr lang="ru-RU" sz="4500" dirty="0"/>
              <a:t>Л.А. Развитие творческих способностей и личности учащихся. // Русский язык в школе. – 2001. - № 6. – С. 21-25</a:t>
            </a:r>
            <a:r>
              <a:rPr lang="ru-RU" sz="4500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 smtClean="0"/>
              <a:t> </a:t>
            </a:r>
            <a:r>
              <a:rPr lang="ru-RU" sz="4500" dirty="0"/>
              <a:t>Жукова Т.М. Развитие человека есть развитие его способностей. // Одаренный ребенок.- 2006.- № 1.- С. 46-51</a:t>
            </a:r>
            <a:r>
              <a:rPr lang="ru-RU" sz="4500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 smtClean="0"/>
              <a:t> </a:t>
            </a:r>
            <a:r>
              <a:rPr lang="ru-RU" sz="4500" dirty="0"/>
              <a:t>Симановский А.И. Структура профессионально важных качеств учителя, необходимых для организации творческого обучения. // Мир психологии. – 2002. - № 4. - С. 215-222</a:t>
            </a:r>
            <a:r>
              <a:rPr lang="ru-RU" sz="4500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 smtClean="0"/>
              <a:t> </a:t>
            </a:r>
            <a:r>
              <a:rPr lang="ru-RU" sz="4500" dirty="0"/>
              <a:t>Савенков А.И. Принципы разработки учебных программ для одаренных детей. // Педагогика.- 1999.- № 3.- С. 97-101</a:t>
            </a:r>
            <a:r>
              <a:rPr lang="ru-RU" sz="4500" dirty="0" smtClean="0"/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500" dirty="0" smtClean="0"/>
              <a:t>https</a:t>
            </a:r>
            <a:r>
              <a:rPr lang="en-US" sz="4500" dirty="0"/>
              <a:t>://</a:t>
            </a:r>
            <a:r>
              <a:rPr lang="en-US" sz="4500" dirty="0" smtClean="0"/>
              <a:t>sheba.spb.ru/shkola/tvor-diktant-1963.htm</a:t>
            </a:r>
            <a:r>
              <a:rPr lang="ru-RU" sz="4500" dirty="0" err="1"/>
              <a:t>Ладыженская</a:t>
            </a:r>
            <a:r>
              <a:rPr lang="ru-RU" sz="4500" dirty="0"/>
              <a:t> Т.А. Творческие диктанты. – М., 1963.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/>
              <a:t> </a:t>
            </a:r>
            <a:r>
              <a:rPr lang="ru-RU" sz="4500" dirty="0" err="1"/>
              <a:t>Лернер</a:t>
            </a:r>
            <a:r>
              <a:rPr lang="ru-RU" sz="4500" dirty="0"/>
              <a:t> И.Я. Поисковые задачи в обучении как средство развития творческих способностей // «Народное творчество» под редакцией С.Р. </a:t>
            </a:r>
            <a:r>
              <a:rPr lang="ru-RU" sz="4500" dirty="0" err="1"/>
              <a:t>Микулинского</a:t>
            </a:r>
            <a:r>
              <a:rPr lang="ru-RU" sz="4500" dirty="0"/>
              <a:t>, М.Г. </a:t>
            </a:r>
            <a:r>
              <a:rPr lang="ru-RU" sz="4500" dirty="0" err="1"/>
              <a:t>Ярошевского</a:t>
            </a:r>
            <a:r>
              <a:rPr lang="ru-RU" sz="4500" dirty="0"/>
              <a:t>, - М., 1969.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/>
              <a:t> Нечаева Н.В., </a:t>
            </a:r>
            <a:r>
              <a:rPr lang="ru-RU" sz="4500" dirty="0" err="1"/>
              <a:t>Роганова</a:t>
            </a:r>
            <a:r>
              <a:rPr lang="ru-RU" sz="4500" dirty="0"/>
              <a:t> З.Н. Экспериментальная программа и материалы по преподаванию русского языка в 5-6 классах. - М., 1996.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500" dirty="0"/>
              <a:t> Основные концепции творчества и одаренности / под ред. </a:t>
            </a:r>
            <a:r>
              <a:rPr lang="ru-RU" sz="4500" dirty="0" err="1"/>
              <a:t>Д.Б.Богоявленской</a:t>
            </a:r>
            <a:r>
              <a:rPr lang="ru-RU" sz="4500" dirty="0"/>
              <a:t>. М: Молодая гвардия, 1997</a:t>
            </a:r>
            <a:r>
              <a:rPr lang="ru-RU" sz="4500" dirty="0" smtClean="0"/>
              <a:t>.</a:t>
            </a:r>
            <a:endParaRPr lang="ru-RU" sz="1000" dirty="0" smtClean="0"/>
          </a:p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9300" b="1" dirty="0" smtClean="0">
              <a:solidFill>
                <a:srgbClr val="C00000"/>
              </a:solidFill>
            </a:endParaRPr>
          </a:p>
          <a:p>
            <a:pPr marL="8229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3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9300" b="1" dirty="0">
              <a:solidFill>
                <a:schemeClr val="tx1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14290"/>
            <a:ext cx="4545752" cy="22211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B10F87"/>
                </a:solidFill>
              </a:rPr>
              <a:t>Цель </a:t>
            </a:r>
            <a:r>
              <a:rPr lang="ru-RU" sz="2200" b="1" dirty="0" smtClean="0">
                <a:solidFill>
                  <a:srgbClr val="B10F87"/>
                </a:solidFill>
              </a:rPr>
              <a:t>работы: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о</a:t>
            </a:r>
            <a:r>
              <a:rPr lang="ru-RU" sz="2200" b="1" dirty="0" smtClean="0"/>
              <a:t>рганизовать </a:t>
            </a:r>
            <a:r>
              <a:rPr lang="ru-RU" sz="2200" b="1" dirty="0"/>
              <a:t>преподавание, способствующее эффективности обучения и развитию творческих способностей.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564904"/>
            <a:ext cx="7498080" cy="368349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None/>
              <a:defRPr/>
            </a:pPr>
            <a:r>
              <a:rPr lang="ru-RU" sz="2900" b="1" dirty="0" smtClean="0">
                <a:solidFill>
                  <a:srgbClr val="C00000"/>
                </a:solidFill>
              </a:rPr>
              <a:t>         Задачи 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учить 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</a:rPr>
              <a:t>находить в авторских текстах средства языковой выразительности, анализировать их значение в раскрытии главной мысли текста;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chemeClr val="tx2">
                    <a:lumMod val="75000"/>
                  </a:schemeClr>
                </a:solidFill>
              </a:rPr>
              <a:t> приобщать к многосторонней творческой деятельности с выходом на конечный продукт;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chemeClr val="tx2">
                    <a:lumMod val="75000"/>
                  </a:schemeClr>
                </a:solidFill>
              </a:rPr>
              <a:t> учить  использовать художественные средства для придания индивидуальности собственного стиля;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chemeClr val="tx2">
                    <a:lumMod val="75000"/>
                  </a:schemeClr>
                </a:solidFill>
              </a:rPr>
              <a:t> развивать умение создавать собственный текст;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chemeClr val="tx2">
                    <a:lumMod val="75000"/>
                  </a:schemeClr>
                </a:solidFill>
              </a:rPr>
              <a:t> развивать умение анализировать текст, находить и исправлять ошибки и недочеты;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chemeClr val="tx2">
                    <a:lumMod val="75000"/>
                  </a:schemeClr>
                </a:solidFill>
              </a:rPr>
              <a:t> формировать умение воздействовать на людей словом.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88913"/>
            <a:ext cx="3429024" cy="22467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"… Ученик будет сгорать от нетерпения учиться, не боясь никаких трудов, если учитель сможет развить в детях интерес и творческий подход к учению</a:t>
            </a:r>
            <a:r>
              <a:rPr lang="ru-RU" sz="2000" b="1" dirty="0" smtClean="0"/>
              <a:t>".   </a:t>
            </a:r>
            <a:r>
              <a:rPr lang="ru-RU" sz="1600" b="1" i="1" dirty="0" smtClean="0"/>
              <a:t>В.А.Сухомлинский 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888" y="257175"/>
            <a:ext cx="7405687" cy="1268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856662" cy="58578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Теоретическая основа опыта</a:t>
            </a:r>
            <a:endParaRPr lang="ru-RU" sz="32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23528" y="774969"/>
            <a:ext cx="1095234" cy="150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32290" y="736668"/>
            <a:ext cx="3940677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/>
              <a:t>«Именно творческая деятельность делает ребенка существом, обращенным к будущему, созидающим его и видоизменяющим свое настоящее».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/>
              <a:t> </a:t>
            </a:r>
            <a:r>
              <a:rPr lang="ru-RU" sz="1600" b="1" dirty="0" err="1"/>
              <a:t>Л.С.Выготский</a:t>
            </a:r>
            <a:endParaRPr lang="ru-RU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    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408" y="2542912"/>
            <a:ext cx="1372946" cy="1798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12" name="TextBox 11"/>
          <p:cNvSpPr txBox="1"/>
          <p:nvPr/>
        </p:nvSpPr>
        <p:spPr>
          <a:xfrm>
            <a:off x="1567426" y="2534041"/>
            <a:ext cx="394067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/>
              <a:t> </a:t>
            </a:r>
            <a:r>
              <a:rPr lang="ru-RU" sz="1600" b="1" i="1" dirty="0"/>
              <a:t>«Дитя требует деятельности беспрестанно и утомляется не деятельностью, а её однообразием и однородностью. Неосознанно ребёнок тянется к той деятельности, которая сулит ему возможности развития»</a:t>
            </a:r>
            <a:r>
              <a:rPr lang="ru-RU" sz="1600" b="1" dirty="0"/>
              <a:t>         </a:t>
            </a:r>
            <a:r>
              <a:rPr lang="ru-RU" sz="1600" b="1" dirty="0" err="1"/>
              <a:t>К.Д.Ушинский</a:t>
            </a:r>
            <a:r>
              <a:rPr lang="ru-RU" sz="1600" b="1" dirty="0"/>
              <a:t>             </a:t>
            </a:r>
            <a:endParaRPr lang="ru-RU" sz="16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10663" y="4668757"/>
            <a:ext cx="1243252" cy="1959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601689" y="4363679"/>
            <a:ext cx="408469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«Творчество детей – это глубоко своеобразная</a:t>
            </a:r>
            <a:br>
              <a:rPr lang="ru-RU" sz="1600" b="1" dirty="0"/>
            </a:br>
            <a:r>
              <a:rPr lang="ru-RU" sz="1600" b="1" dirty="0"/>
              <a:t>сфера их духовной жизни,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самовыражение и</a:t>
            </a:r>
            <a:br>
              <a:rPr lang="ru-RU" sz="1600" b="1" dirty="0"/>
            </a:br>
            <a:r>
              <a:rPr lang="ru-RU" sz="1600" b="1" dirty="0"/>
              <a:t>самоутверждение, в котором ярко раскрывается</a:t>
            </a:r>
            <a:br>
              <a:rPr lang="ru-RU" sz="1600" b="1" dirty="0"/>
            </a:br>
            <a:r>
              <a:rPr lang="ru-RU" sz="1600" b="1" dirty="0"/>
              <a:t>индивидуальная самобытность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каждого ребёнка»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    </a:t>
            </a:r>
            <a:r>
              <a:rPr lang="ru-RU" sz="1600" b="1" dirty="0" err="1"/>
              <a:t>В.А.Сухомлинский</a:t>
            </a:r>
            <a:endParaRPr lang="ru-RU" sz="1600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3740" y="1801230"/>
            <a:ext cx="1242748" cy="16407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7" name="Прямоугольник 16"/>
          <p:cNvSpPr/>
          <p:nvPr/>
        </p:nvSpPr>
        <p:spPr>
          <a:xfrm>
            <a:off x="5572927" y="595109"/>
            <a:ext cx="1493912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chemeClr val="tx1"/>
                  </a:solidFill>
                  <a:prstDash val="lgDash"/>
                </a:ln>
              </a:rPr>
              <a:t>видение новой проблемы в знакомой </a:t>
            </a:r>
            <a:r>
              <a:rPr lang="ru-RU" sz="1400" dirty="0" smtClean="0">
                <a:ln>
                  <a:solidFill>
                    <a:schemeClr val="tx1"/>
                  </a:solidFill>
                  <a:prstDash val="lgDash"/>
                </a:ln>
              </a:rPr>
              <a:t>ситуации</a:t>
            </a:r>
            <a:endParaRPr lang="ru-RU" sz="1400" b="1" dirty="0">
              <a:ln>
                <a:solidFill>
                  <a:schemeClr val="tx1"/>
                </a:solidFill>
                <a:prstDash val="lgDash"/>
              </a:ln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6715" y="332656"/>
            <a:ext cx="1602432" cy="14157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chemeClr val="tx1"/>
                  </a:solidFill>
                  <a:prstDash val="lgDash"/>
                </a:ln>
              </a:rPr>
              <a:t>- </a:t>
            </a:r>
            <a:r>
              <a:rPr lang="ru-RU" sz="1400" dirty="0">
                <a:ln>
                  <a:solidFill>
                    <a:schemeClr val="tx1"/>
                  </a:solidFill>
                  <a:prstDash val="lgDash"/>
                </a:ln>
              </a:rPr>
              <a:t>построение принципиально нового способа решения, отличающегося от известных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13842" y="2186949"/>
            <a:ext cx="1349898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chemeClr val="tx1"/>
                  </a:solidFill>
                  <a:prstDash val="dashDot"/>
                </a:ln>
              </a:rPr>
              <a:t>комбинирование известных способов действий и создание на этой основе нового способа</a:t>
            </a:r>
            <a:endParaRPr lang="ru-RU" sz="1400" b="1" dirty="0">
              <a:ln>
                <a:solidFill>
                  <a:schemeClr val="tx1"/>
                </a:solidFill>
                <a:prstDash val="dashDot"/>
              </a:ln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8681" y="2214554"/>
            <a:ext cx="1296145" cy="16004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chemeClr val="tx1"/>
                  </a:solidFill>
                  <a:prstDash val="dash"/>
                </a:ln>
              </a:rPr>
              <a:t>видение альтернативных и вариативных способов решения задачи</a:t>
            </a:r>
            <a:endParaRPr lang="ru-RU" sz="1400" b="1" dirty="0">
              <a:ln>
                <a:solidFill>
                  <a:schemeClr val="tx1"/>
                </a:solidFill>
                <a:prstDash val="dash"/>
              </a:ln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4189" y="5286388"/>
            <a:ext cx="162265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chemeClr val="tx1"/>
                  </a:solidFill>
                  <a:prstDash val="dashDot"/>
                </a:ln>
              </a:rPr>
              <a:t>видение новых (скрытых) функций известных объектов;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80511" y="4143380"/>
            <a:ext cx="163406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chemeClr val="tx1"/>
                  </a:solidFill>
                  <a:prstDash val="dashDot"/>
                </a:ln>
              </a:rPr>
              <a:t>перенос знаний и умений в нестандартную ситуацию</a:t>
            </a:r>
            <a:endParaRPr lang="ru-RU" sz="1400" b="1" dirty="0">
              <a:ln>
                <a:solidFill>
                  <a:schemeClr val="tx1"/>
                </a:solidFill>
                <a:prstDash val="dashDot"/>
              </a:ln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2177" y="5286388"/>
            <a:ext cx="1614861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chemeClr val="tx1"/>
                  </a:solidFill>
                  <a:prstDash val="dash"/>
                </a:ln>
              </a:rPr>
              <a:t>видение всех взаимосвязей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chemeClr val="tx1"/>
                  </a:solidFill>
                  <a:prstDash val="dash"/>
                </a:ln>
              </a:rPr>
              <a:t> структуры объекта</a:t>
            </a:r>
          </a:p>
        </p:txBody>
      </p:sp>
      <p:sp>
        <p:nvSpPr>
          <p:cNvPr id="17431" name="TextBox 26"/>
          <p:cNvSpPr txBox="1">
            <a:spLocks noChangeArrowheads="1"/>
          </p:cNvSpPr>
          <p:nvPr/>
        </p:nvSpPr>
        <p:spPr bwMode="auto">
          <a:xfrm>
            <a:off x="6548438" y="3341688"/>
            <a:ext cx="1404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orbel" pitchFamily="34" charset="0"/>
              </a:rPr>
              <a:t>И.Я.Лерне</a:t>
            </a:r>
            <a:r>
              <a:rPr lang="ru-RU">
                <a:solidFill>
                  <a:srgbClr val="C00000"/>
                </a:solidFill>
                <a:latin typeface="Corbel" pitchFamily="34" charset="0"/>
              </a:rPr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0562" y="798324"/>
            <a:ext cx="856895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Виды работ  по активизации творческих способностей на уроках русского языка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2433638"/>
            <a:ext cx="2339975" cy="172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Сочинения различных жанров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9863" y="2433638"/>
            <a:ext cx="2089150" cy="171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Творческие изложения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2433638"/>
            <a:ext cx="2160588" cy="171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Творческие диктанты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08850" y="2433638"/>
            <a:ext cx="1655763" cy="171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Игры на уроках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506192" cy="595272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4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</a:rPr>
              <a:t>Сочинение </a:t>
            </a:r>
            <a:r>
              <a:rPr lang="ru-RU" sz="4200" b="1" dirty="0">
                <a:solidFill>
                  <a:schemeClr val="accent6">
                    <a:lumMod val="50000"/>
                  </a:schemeClr>
                </a:solidFill>
              </a:rPr>
              <a:t>по данному началу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Продолжите </a:t>
            </a:r>
            <a:r>
              <a:rPr lang="ru-RU" i="1" dirty="0"/>
              <a:t>текст. Оформите свою работу в виде сочинения-описания, повествования или рассуждения (на ваше усмотрение).</a:t>
            </a:r>
            <a:endParaRPr lang="ru-RU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Мы любим гулять в лесу. Наслаждаемся свежим воздухом, касаемся веток деревьев, смотрим на своё отражение в зеркале реки. Кого мы там видим? Какие мы? Как должны относиться к природе?</a:t>
            </a:r>
            <a:r>
              <a:rPr lang="ru-RU" dirty="0"/>
              <a:t> </a:t>
            </a:r>
            <a:endParaRPr lang="ru-RU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</a:rPr>
              <a:t>очинение </a:t>
            </a:r>
            <a:r>
              <a:rPr lang="ru-RU" sz="4200" b="1" dirty="0">
                <a:solidFill>
                  <a:schemeClr val="accent6">
                    <a:lumMod val="50000"/>
                  </a:schemeClr>
                </a:solidFill>
              </a:rPr>
              <a:t>по картине </a:t>
            </a:r>
            <a:r>
              <a:rPr lang="ru-RU" dirty="0"/>
              <a:t>(или по картинкам</a:t>
            </a:r>
            <a:r>
              <a:rPr lang="ru-RU" dirty="0" smtClean="0"/>
              <a:t>)</a:t>
            </a:r>
            <a:endParaRPr lang="ru-RU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1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100" b="1" dirty="0" smtClean="0">
                <a:solidFill>
                  <a:schemeClr val="accent6">
                    <a:lumMod val="50000"/>
                  </a:schemeClr>
                </a:solidFill>
              </a:rPr>
              <a:t>очинение </a:t>
            </a:r>
            <a:r>
              <a:rPr lang="ru-RU" sz="4100" b="1" dirty="0">
                <a:solidFill>
                  <a:schemeClr val="accent6">
                    <a:lumMod val="50000"/>
                  </a:schemeClr>
                </a:solidFill>
              </a:rPr>
              <a:t>по личным впечатлениям </a:t>
            </a:r>
            <a:r>
              <a:rPr lang="ru-RU" dirty="0"/>
              <a:t>(</a:t>
            </a:r>
            <a:r>
              <a:rPr lang="ru-RU" dirty="0">
                <a:solidFill>
                  <a:srgbClr val="C00000"/>
                </a:solidFill>
              </a:rPr>
              <a:t>музыкальным</a:t>
            </a:r>
            <a:r>
              <a:rPr lang="ru-RU" dirty="0"/>
              <a:t> – после прослушивания какой-либо </a:t>
            </a:r>
            <a:r>
              <a:rPr lang="ru-RU" dirty="0" smtClean="0"/>
              <a:t>музыки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читательским </a:t>
            </a:r>
            <a:r>
              <a:rPr lang="ru-RU" dirty="0"/>
              <a:t>– после прочтения художественного произведения</a:t>
            </a:r>
            <a:r>
              <a:rPr lang="ru-RU" dirty="0">
                <a:solidFill>
                  <a:srgbClr val="C00000"/>
                </a:solidFill>
              </a:rPr>
              <a:t>; </a:t>
            </a:r>
            <a:r>
              <a:rPr lang="ru-RU" dirty="0" smtClean="0">
                <a:solidFill>
                  <a:srgbClr val="C00000"/>
                </a:solidFill>
              </a:rPr>
              <a:t>жизненным- </a:t>
            </a:r>
            <a:r>
              <a:rPr lang="ru-RU" dirty="0" smtClean="0">
                <a:solidFill>
                  <a:schemeClr val="tx1"/>
                </a:solidFill>
              </a:rPr>
              <a:t>самый запоминающийся день</a:t>
            </a:r>
            <a:r>
              <a:rPr lang="ru-RU" dirty="0" smtClean="0"/>
              <a:t>)</a:t>
            </a:r>
            <a:endParaRPr lang="ru-RU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1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100" b="1" dirty="0" smtClean="0">
                <a:solidFill>
                  <a:schemeClr val="accent6">
                    <a:lumMod val="50000"/>
                  </a:schemeClr>
                </a:solidFill>
              </a:rPr>
              <a:t>очинение-письмо</a:t>
            </a:r>
            <a:r>
              <a:rPr lang="ru-RU" sz="4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( маме, деду Морозу, другу</a:t>
            </a:r>
            <a:r>
              <a:rPr lang="ru-RU" dirty="0" smtClean="0"/>
              <a:t>…)</a:t>
            </a:r>
            <a:endParaRPr lang="ru-RU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1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100" b="1" dirty="0" smtClean="0">
                <a:solidFill>
                  <a:schemeClr val="accent6">
                    <a:lumMod val="50000"/>
                  </a:schemeClr>
                </a:solidFill>
              </a:rPr>
              <a:t>очинение-фантазия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(от имени животного или какого-то предмета)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2879725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Творческие 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изложения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0279"/>
            <a:ext cx="2843808" cy="367490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b="1" i="1" dirty="0"/>
              <a:t>С заменой лица </a:t>
            </a:r>
            <a:r>
              <a:rPr lang="ru-RU" sz="3500" b="1" i="1" dirty="0" smtClean="0"/>
              <a:t>рассказчика (от 1 или от 3 лица)</a:t>
            </a:r>
            <a:endParaRPr lang="ru-RU" sz="3500" b="1" i="1" dirty="0"/>
          </a:p>
          <a:p>
            <a:pPr marL="82296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500" b="1" i="1" dirty="0"/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b="1" i="1" dirty="0"/>
              <a:t>С изменением финала текста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3500" b="1" i="1" dirty="0"/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b="1" i="1" dirty="0"/>
              <a:t>Включающее собственные размышления над </a:t>
            </a:r>
            <a:r>
              <a:rPr lang="ru-RU" sz="3500" b="1" i="1" dirty="0" smtClean="0"/>
              <a:t>текстом (продолжение)</a:t>
            </a:r>
            <a:endParaRPr lang="ru-RU" sz="3500" b="1" i="1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500" dirty="0"/>
              <a:t>изложение по рассказу </a:t>
            </a:r>
            <a:r>
              <a:rPr lang="ru-RU" sz="3500" b="1" dirty="0"/>
              <a:t>Ю. Яковлева “Солнце с белыми лучами”</a:t>
            </a:r>
            <a:endParaRPr lang="ru-RU" sz="3500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500" b="1" dirty="0"/>
              <a:t>После прочтения текста даю задание: Почему бабушка </a:t>
            </a:r>
            <a:r>
              <a:rPr lang="ru-RU" sz="3500" b="1" dirty="0" smtClean="0"/>
              <a:t>сказала:  «</a:t>
            </a:r>
            <a:r>
              <a:rPr lang="ru-RU" sz="3500" dirty="0" smtClean="0"/>
              <a:t>Мы </a:t>
            </a:r>
            <a:r>
              <a:rPr lang="ru-RU" sz="3500" dirty="0"/>
              <a:t>виноваты перед вами, дети!»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3995738" y="0"/>
            <a:ext cx="4427537" cy="1384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rbel" pitchFamily="34" charset="0"/>
              </a:rPr>
              <a:t>Творческие диктанты с заменой или продолжением текста</a:t>
            </a:r>
            <a:endParaRPr lang="ru-RU" sz="280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20486" name="Прямоугольник 4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rbel" pitchFamily="34" charset="0"/>
              </a:rPr>
              <a:t/>
            </a:r>
            <a:br>
              <a:rPr lang="ru-RU" b="1">
                <a:latin typeface="Corbel" pitchFamily="34" charset="0"/>
              </a:rPr>
            </a:br>
            <a:endParaRPr lang="ru-RU">
              <a:latin typeface="Corbe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9384" y="1505205"/>
            <a:ext cx="5544616" cy="34440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190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Тема:</a:t>
            </a:r>
            <a:r>
              <a:rPr lang="ru-RU" sz="1400" dirty="0"/>
              <a:t> МЕСТОИМЕНИЕ  в 6 классе </a:t>
            </a:r>
            <a:br>
              <a:rPr lang="ru-RU" sz="1400" dirty="0"/>
            </a:br>
            <a:r>
              <a:rPr lang="ru-RU" sz="1400" dirty="0"/>
              <a:t> </a:t>
            </a:r>
            <a:r>
              <a:rPr lang="ru-RU" sz="1400" b="1" dirty="0"/>
              <a:t>     Задание</a:t>
            </a:r>
            <a:r>
              <a:rPr lang="ru-RU" sz="1400" dirty="0"/>
              <a:t>. Заменить там, где это целесообразно, повторяющиеся слова местоимениями. </a:t>
            </a:r>
            <a:br>
              <a:rPr lang="ru-RU" sz="1400" dirty="0"/>
            </a:br>
            <a:r>
              <a:rPr lang="ru-RU" sz="1400" dirty="0"/>
              <a:t>           Оставшись одна. Тетка ложилась на матрасик. Грусть подкрадывалась к Тетке (к ней) незаметно и овладевала </a:t>
            </a:r>
            <a:r>
              <a:rPr lang="ru-RU" sz="1400" dirty="0" err="1"/>
              <a:t>Теткою</a:t>
            </a:r>
            <a:r>
              <a:rPr lang="ru-RU" sz="1400" dirty="0"/>
              <a:t> (ею) постепенно. В Теткином (в ее) воображении появлялись какие-то неясные фигуры. </a:t>
            </a:r>
            <a:br>
              <a:rPr lang="ru-RU" sz="1400" dirty="0"/>
            </a:br>
            <a:r>
              <a:rPr lang="ru-RU" sz="1400" dirty="0"/>
              <a:t>      Вдруг недалеко от Тетки (от нее) раздался страшный крик. </a:t>
            </a:r>
            <a:br>
              <a:rPr lang="ru-RU" sz="1400" dirty="0"/>
            </a:br>
            <a:r>
              <a:rPr lang="ru-RU" sz="1400" dirty="0"/>
              <a:t>      Гусь сидел на полу. Глаза у гуся (у него) были закрыты. Хозяин сел перед гусем (перед ним), минуту глядел на гуся (на него) молча, затем вернулся к себе в спальню. Тетка пошла за хозяином. Она ходила около хозяина (около него) и следила за каждым движением хозяина (за каждым его движением). </a:t>
            </a:r>
            <a:br>
              <a:rPr lang="ru-RU" sz="1400" dirty="0"/>
            </a:br>
            <a:r>
              <a:rPr lang="ru-RU" sz="1400" dirty="0"/>
              <a:t>      Хозяин взял блюдечко, налил в блюдечко (в него) воды. По щекам хозяина (по его щекам) поползли вниз блестящие капельки, Тетка и гусь жались к хозяину (к нему).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     (По А. П. Чехову.)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938672"/>
            <a:ext cx="770485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/>
              <a:t>Вставь пропущенные буквы в начало "маленького фантастического" рассказа.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Продолжинаписание</a:t>
            </a:r>
            <a:r>
              <a:rPr lang="ru-RU" sz="1400" b="1" i="1" dirty="0"/>
              <a:t> рассказа, постарайся использовать слова с гласными после шипящих</a:t>
            </a:r>
            <a:r>
              <a:rPr lang="ru-RU" sz="1400" b="1" dirty="0"/>
              <a:t>.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"Страсти-</a:t>
            </a:r>
            <a:r>
              <a:rPr lang="ru-RU" sz="1400" dirty="0" err="1"/>
              <a:t>мордасти</a:t>
            </a:r>
            <a:r>
              <a:rPr lang="ru-RU" sz="1400" dirty="0"/>
              <a:t>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Ч...</a:t>
            </a:r>
            <a:r>
              <a:rPr lang="ru-RU" sz="1400" dirty="0" err="1"/>
              <a:t>рной</a:t>
            </a:r>
            <a:r>
              <a:rPr lang="ru-RU" sz="1400" dirty="0"/>
              <a:t>-ч...</a:t>
            </a:r>
            <a:r>
              <a:rPr lang="ru-RU" sz="1400" dirty="0" err="1"/>
              <a:t>рной</a:t>
            </a:r>
            <a:r>
              <a:rPr lang="ru-RU" sz="1400" dirty="0"/>
              <a:t> ночью под ж...</a:t>
            </a:r>
            <a:r>
              <a:rPr lang="ru-RU" sz="1400" dirty="0" err="1"/>
              <a:t>лтой</a:t>
            </a:r>
            <a:r>
              <a:rPr lang="ru-RU" sz="1400" dirty="0"/>
              <a:t>-ж...</a:t>
            </a:r>
            <a:r>
              <a:rPr lang="ru-RU" sz="1400" dirty="0" err="1"/>
              <a:t>лтой</a:t>
            </a:r>
            <a:r>
              <a:rPr lang="ru-RU" sz="1400" dirty="0"/>
              <a:t> луной по маленькой </a:t>
            </a:r>
            <a:r>
              <a:rPr lang="ru-RU" sz="1400" dirty="0" err="1"/>
              <a:t>реч</a:t>
            </a:r>
            <a:r>
              <a:rPr lang="ru-RU" sz="1400" dirty="0"/>
              <a:t>...</a:t>
            </a:r>
            <a:r>
              <a:rPr lang="ru-RU" sz="1400" dirty="0" err="1"/>
              <a:t>пке</a:t>
            </a:r>
            <a:r>
              <a:rPr lang="ru-RU" sz="1400" dirty="0"/>
              <a:t> в </a:t>
            </a:r>
            <a:r>
              <a:rPr lang="ru-RU" sz="1400" dirty="0" err="1"/>
              <a:t>лодч</a:t>
            </a:r>
            <a:r>
              <a:rPr lang="ru-RU" sz="1400" dirty="0"/>
              <a:t>..</a:t>
            </a:r>
            <a:r>
              <a:rPr lang="ru-RU" sz="1400" dirty="0" err="1"/>
              <a:t>нке</a:t>
            </a:r>
            <a:r>
              <a:rPr lang="ru-RU" sz="1400" dirty="0"/>
              <a:t> плыл ч...</a:t>
            </a:r>
            <a:r>
              <a:rPr lang="ru-RU" sz="1400" dirty="0" err="1"/>
              <a:t>рт</a:t>
            </a:r>
            <a:r>
              <a:rPr lang="ru-RU" sz="1400" dirty="0"/>
              <a:t> в ш...</a:t>
            </a:r>
            <a:r>
              <a:rPr lang="ru-RU" sz="1400" dirty="0" err="1"/>
              <a:t>ртах,с</a:t>
            </a:r>
            <a:r>
              <a:rPr lang="ru-RU" sz="1400" dirty="0"/>
              <a:t> </a:t>
            </a:r>
            <a:r>
              <a:rPr lang="ru-RU" sz="1400" dirty="0" err="1"/>
              <a:t>парч</a:t>
            </a:r>
            <a:r>
              <a:rPr lang="ru-RU" sz="1400" dirty="0"/>
              <a:t>...</a:t>
            </a:r>
            <a:r>
              <a:rPr lang="ru-RU" sz="1400" dirty="0" err="1"/>
              <a:t>вым</a:t>
            </a:r>
            <a:r>
              <a:rPr lang="ru-RU" sz="1400" dirty="0"/>
              <a:t> ридикюлем и багаж...м. За ним тихо двигался ч...</a:t>
            </a:r>
            <a:r>
              <a:rPr lang="ru-RU" sz="1400" dirty="0" err="1"/>
              <a:t>лн</a:t>
            </a:r>
            <a:r>
              <a:rPr lang="ru-RU" sz="1400" dirty="0"/>
              <a:t>. В нём лежал </a:t>
            </a:r>
            <a:r>
              <a:rPr lang="ru-RU" sz="1400" dirty="0" err="1"/>
              <a:t>холщ</a:t>
            </a:r>
            <a:r>
              <a:rPr lang="ru-RU" sz="1400" dirty="0"/>
              <a:t>...вый меш...к и сидел </a:t>
            </a:r>
            <a:r>
              <a:rPr lang="ru-RU" sz="1400" dirty="0" err="1"/>
              <a:t>мыш</a:t>
            </a:r>
            <a:r>
              <a:rPr lang="ru-RU" sz="1400" dirty="0"/>
              <a:t>...нок. Было свеж... .Причалили. Глухая чащ...ба. Тонкой </a:t>
            </a:r>
            <a:r>
              <a:rPr lang="ru-RU" sz="1400" dirty="0" err="1"/>
              <a:t>руч</a:t>
            </a:r>
            <a:r>
              <a:rPr lang="ru-RU" sz="1400" dirty="0"/>
              <a:t>...</a:t>
            </a:r>
            <a:r>
              <a:rPr lang="ru-RU" sz="1400" dirty="0" err="1"/>
              <a:t>нкой</a:t>
            </a:r>
            <a:r>
              <a:rPr lang="ru-RU" sz="1400" dirty="0"/>
              <a:t> ч...</a:t>
            </a:r>
            <a:r>
              <a:rPr lang="ru-RU" sz="1400" dirty="0" err="1"/>
              <a:t>порный</a:t>
            </a:r>
            <a:r>
              <a:rPr lang="ru-RU" sz="1400" dirty="0"/>
              <a:t> ч...</a:t>
            </a:r>
            <a:r>
              <a:rPr lang="ru-RU" sz="1400" dirty="0" err="1"/>
              <a:t>рт</a:t>
            </a:r>
            <a:r>
              <a:rPr lang="ru-RU" sz="1400" dirty="0"/>
              <a:t> достал ш...</a:t>
            </a:r>
            <a:r>
              <a:rPr lang="ru-RU" sz="1400" dirty="0" err="1"/>
              <a:t>мпол</a:t>
            </a:r>
            <a:r>
              <a:rPr lang="ru-RU" sz="1400" dirty="0"/>
              <a:t>, провел на земле две ч...</a:t>
            </a:r>
            <a:r>
              <a:rPr lang="ru-RU" sz="1400" dirty="0" err="1"/>
              <a:t>рточки,беч</a:t>
            </a:r>
            <a:r>
              <a:rPr lang="ru-RU" sz="1400" dirty="0"/>
              <a:t>...</a:t>
            </a:r>
            <a:r>
              <a:rPr lang="ru-RU" sz="1400" dirty="0" err="1"/>
              <a:t>вкой</a:t>
            </a:r>
            <a:r>
              <a:rPr lang="ru-RU" sz="1400" dirty="0"/>
              <a:t> выложил </a:t>
            </a:r>
            <a:r>
              <a:rPr lang="ru-RU" sz="1400" dirty="0" err="1"/>
              <a:t>круж</a:t>
            </a:r>
            <a:r>
              <a:rPr lang="ru-RU" sz="1400" dirty="0"/>
              <a:t>...к и развёл </a:t>
            </a:r>
            <a:r>
              <a:rPr lang="ru-RU" sz="1400" dirty="0" err="1"/>
              <a:t>костёр.Пламя</a:t>
            </a:r>
            <a:r>
              <a:rPr lang="ru-RU" sz="1400" dirty="0"/>
              <a:t> горяч... трещало. Ч...</a:t>
            </a:r>
            <a:r>
              <a:rPr lang="ru-RU" sz="1400" dirty="0" err="1"/>
              <a:t>рт</a:t>
            </a:r>
            <a:r>
              <a:rPr lang="ru-RU" sz="1400" dirty="0"/>
              <a:t> </a:t>
            </a:r>
            <a:r>
              <a:rPr lang="ru-RU" sz="1400" dirty="0" err="1"/>
              <a:t>ож</a:t>
            </a:r>
            <a:r>
              <a:rPr lang="ru-RU" sz="1400" dirty="0"/>
              <a:t>...г руку и подул на неё. </a:t>
            </a:r>
            <a:r>
              <a:rPr lang="ru-RU" sz="1400" dirty="0" err="1"/>
              <a:t>Ож</a:t>
            </a:r>
            <a:r>
              <a:rPr lang="ru-RU" sz="1400" dirty="0"/>
              <a:t>...г </a:t>
            </a:r>
            <a:r>
              <a:rPr lang="ru-RU" sz="1400" dirty="0" err="1"/>
              <a:t>прош</a:t>
            </a:r>
            <a:r>
              <a:rPr lang="ru-RU" sz="1400" dirty="0"/>
              <a:t>...л.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445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</a:rPr>
              <a:t>Игры на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уроках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кроссворды</a:t>
            </a:r>
            <a:r>
              <a:rPr lang="ru-RU" sz="3200" b="1" i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  при изучении темы  «Лексика»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3816424" cy="54006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u="sng" dirty="0" smtClean="0"/>
              <a:t>Разгадай новогодний  кроссворд  СНЕГУРОЧКА</a:t>
            </a:r>
            <a:endParaRPr lang="ru-RU" sz="4000" dirty="0"/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u="sng" dirty="0" smtClean="0">
                <a:solidFill>
                  <a:srgbClr val="660033"/>
                </a:solidFill>
              </a:rPr>
              <a:t>По </a:t>
            </a:r>
            <a:r>
              <a:rPr lang="ru-RU" sz="4000" b="1" u="sng" dirty="0">
                <a:solidFill>
                  <a:srgbClr val="660033"/>
                </a:solidFill>
              </a:rPr>
              <a:t>горизонтали</a:t>
            </a:r>
            <a:r>
              <a:rPr lang="ru-RU" sz="4000" b="1" dirty="0"/>
              <a:t>: 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1. Красивая, холодная, узорчатая, тает на руке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2. У </a:t>
            </a:r>
            <a:r>
              <a:rPr lang="ru-RU" sz="4000" b="1" dirty="0" smtClean="0"/>
              <a:t>Деда </a:t>
            </a:r>
            <a:r>
              <a:rPr lang="ru-RU" sz="4000" b="1" dirty="0"/>
              <a:t>Мороза красный.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3. Зимой покрывает белым одеялом всю землю.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4. Птица с красной грудкой, которая прилетает зимой.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5. Зимнее погодное явление.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6. Его запускают в небо на Новый год. Очень красивый, но опасный.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7. Что дарит Дед Мороз детям?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8. Корона для ёлки.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9. Новогоднее дерево.</a:t>
            </a:r>
          </a:p>
          <a:p>
            <a:pPr marL="342900" indent="190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b="1" dirty="0"/>
              <a:t>10.Оранжевый фрукт- символ Нового года.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3" y="1268413"/>
          <a:ext cx="4413127" cy="4392487"/>
        </p:xfrm>
        <a:graphic>
          <a:graphicData uri="http://schemas.openxmlformats.org/drawingml/2006/table">
            <a:tbl>
              <a:tblPr/>
              <a:tblGrid>
                <a:gridCol w="190691"/>
                <a:gridCol w="299657"/>
                <a:gridCol w="299657"/>
                <a:gridCol w="236093"/>
                <a:gridCol w="308737"/>
                <a:gridCol w="227013"/>
                <a:gridCol w="299657"/>
                <a:gridCol w="308737"/>
                <a:gridCol w="245174"/>
                <a:gridCol w="326898"/>
                <a:gridCol w="263335"/>
                <a:gridCol w="308737"/>
                <a:gridCol w="363220"/>
                <a:gridCol w="199771"/>
                <a:gridCol w="535750"/>
              </a:tblGrid>
              <a:tr h="57553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553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30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20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20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3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20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76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20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66144" cy="165618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текст и озвучь его», «Конкурс дикторов и др.)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fontAlgn="auto">
              <a:spcAft>
                <a:spcPts val="0"/>
              </a:spcAft>
              <a:buNone/>
              <a:defRPr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предлагается набор слов, которые могут представлять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какие-то трудности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произношении. Слова записаны на доске. Задача учащихся - за 2-3 минуты составить связный текст (используя данные слова) и прочитать его, соблюдая орфоэпические нормы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450" y="188913"/>
            <a:ext cx="7129463" cy="9540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Игровые </a:t>
            </a:r>
            <a:r>
              <a:rPr lang="ru-RU" sz="2800" b="1" dirty="0">
                <a:solidFill>
                  <a:schemeClr val="tx1"/>
                </a:solidFill>
              </a:rPr>
              <a:t>задания, направленные на отработку орфоэпических норм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2928934"/>
            <a:ext cx="7345363" cy="7159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Лексико-фразеологические игры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717032"/>
            <a:ext cx="8358246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Определите слово по его лексическому значению.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Цвет фиалки и сирени. (</a:t>
            </a:r>
            <a:r>
              <a:rPr lang="ru-RU" i="1" dirty="0"/>
              <a:t>Лиловый.</a:t>
            </a:r>
            <a:r>
              <a:rPr lang="ru-RU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Заранее намеченный путь следования. (</a:t>
            </a:r>
            <a:r>
              <a:rPr lang="ru-RU" i="1" dirty="0"/>
              <a:t>Маршрут.</a:t>
            </a:r>
            <a:r>
              <a:rPr lang="ru-RU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Мысленно представить себе что-либо. (</a:t>
            </a:r>
            <a:r>
              <a:rPr lang="ru-RU" i="1" dirty="0"/>
              <a:t>Вообразить</a:t>
            </a:r>
            <a:r>
              <a:rPr lang="ru-RU" dirty="0"/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Подбери фразеологизм, в которых упоминаются изображения животных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(</a:t>
            </a:r>
            <a:r>
              <a:rPr lang="ru-RU" i="1" dirty="0"/>
              <a:t>Показываются рисунки с изображениями животных</a:t>
            </a:r>
            <a:r>
              <a:rPr lang="ru-RU" dirty="0"/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Ползет, как черепаха.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 двумя зайцами.; Трусливый, как заяц.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Топает, как слон.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3991</TotalTime>
  <Words>1359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          Учитель года- 2025  </vt:lpstr>
      <vt:lpstr>Слайд 2</vt:lpstr>
      <vt:lpstr> Цель работы: организовать преподавание, способствующее эффективности обучения и развитию творческих способностей. </vt:lpstr>
      <vt:lpstr>Слайд 4</vt:lpstr>
      <vt:lpstr>Слайд 5</vt:lpstr>
      <vt:lpstr>Слайд 6</vt:lpstr>
      <vt:lpstr> Творческие  изложения </vt:lpstr>
      <vt:lpstr>Игры на уроках   кроссворды   при изучении темы  «Лексика» </vt:lpstr>
      <vt:lpstr>Слайд 9</vt:lpstr>
      <vt:lpstr>Слайд 10</vt:lpstr>
      <vt:lpstr> Творческие задания </vt:lpstr>
      <vt:lpstr>Творческая мастерская</vt:lpstr>
      <vt:lpstr> Живая классика </vt:lpstr>
      <vt:lpstr> Приём  «Кроссенс» - это отличное упражнение для развития логического и творческого мышления       Тема: «Фразеология» 6 класс</vt:lpstr>
      <vt:lpstr>«Бином фантазии»</vt:lpstr>
      <vt:lpstr> Нетрадиционные творческие уроки (индивидуально-личностный подход).     </vt:lpstr>
      <vt:lpstr>  Внеурочная деятельность по предмету                                                        </vt:lpstr>
      <vt:lpstr>Литературно-музыкальные гостиные, посвященные </vt:lpstr>
      <vt:lpstr> Фольклорное мероприятие </vt:lpstr>
      <vt:lpstr> Литература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Коновалова Марина Валерьевна учитель русского языка и литературы  1 квалификационная кате</dc:title>
  <dc:creator>ADMIN</dc:creator>
  <cp:lastModifiedBy>user</cp:lastModifiedBy>
  <cp:revision>174</cp:revision>
  <dcterms:created xsi:type="dcterms:W3CDTF">2019-03-02T14:58:28Z</dcterms:created>
  <dcterms:modified xsi:type="dcterms:W3CDTF">2025-02-26T16:26:21Z</dcterms:modified>
</cp:coreProperties>
</file>